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257" r:id="rId2"/>
    <p:sldId id="391" r:id="rId3"/>
    <p:sldId id="380" r:id="rId4"/>
    <p:sldId id="392" r:id="rId5"/>
    <p:sldId id="407" r:id="rId6"/>
    <p:sldId id="408" r:id="rId7"/>
    <p:sldId id="389" r:id="rId8"/>
    <p:sldId id="398" r:id="rId9"/>
    <p:sldId id="399" r:id="rId10"/>
    <p:sldId id="384" r:id="rId11"/>
    <p:sldId id="405" r:id="rId12"/>
    <p:sldId id="395" r:id="rId13"/>
    <p:sldId id="387" r:id="rId14"/>
    <p:sldId id="388" r:id="rId15"/>
    <p:sldId id="41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5022"/>
    <a:srgbClr val="F2F2F2"/>
    <a:srgbClr val="004185"/>
    <a:srgbClr val="FDB701"/>
    <a:srgbClr val="01A2ED"/>
    <a:srgbClr val="7FBA00"/>
    <a:srgbClr val="656565"/>
    <a:srgbClr val="F4F4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3750" autoAdjust="0"/>
    <p:restoredTop sz="94660" autoAdjust="0"/>
  </p:normalViewPr>
  <p:slideViewPr>
    <p:cSldViewPr snapToGrid="0" showGuides="1">
      <p:cViewPr>
        <p:scale>
          <a:sx n="60" d="100"/>
          <a:sy n="60" d="100"/>
        </p:scale>
        <p:origin x="-1068" y="-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SES\ABOUT%20BSES\Presentations%20BYPL\Presnetation%20working%20shets\CE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SES\ABOUT%20BSES\Presentations%20BYPL\Presnetation%20working%20shets\CE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4"/>
  <c:chart>
    <c:plotArea>
      <c:layout>
        <c:manualLayout>
          <c:layoutTarget val="inner"/>
          <c:xMode val="edge"/>
          <c:yMode val="edge"/>
          <c:x val="0.15224563014177786"/>
          <c:y val="3.2738095238095254E-2"/>
          <c:w val="0.82615481936455304"/>
          <c:h val="0.93452380952380965"/>
        </c:manualLayout>
      </c:layout>
      <c:barChart>
        <c:barDir val="bar"/>
        <c:grouping val="clustered"/>
        <c:ser>
          <c:idx val="0"/>
          <c:order val="0"/>
          <c:dPt>
            <c:idx val="0"/>
            <c:spPr>
              <a:solidFill>
                <a:schemeClr val="accent5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dPt>
            <c:idx val="6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Sheet2!$O$29:$O$37</c:f>
              <c:strCache>
                <c:ptCount val="9"/>
                <c:pt idx="0">
                  <c:v>India</c:v>
                </c:pt>
                <c:pt idx="1">
                  <c:v>Brazil</c:v>
                </c:pt>
                <c:pt idx="2">
                  <c:v>World</c:v>
                </c:pt>
                <c:pt idx="3">
                  <c:v>South Africa</c:v>
                </c:pt>
                <c:pt idx="4">
                  <c:v>Malaysia</c:v>
                </c:pt>
                <c:pt idx="5">
                  <c:v>China</c:v>
                </c:pt>
                <c:pt idx="6">
                  <c:v>E.U.</c:v>
                </c:pt>
                <c:pt idx="7">
                  <c:v>Russia</c:v>
                </c:pt>
                <c:pt idx="8">
                  <c:v>USA</c:v>
                </c:pt>
              </c:strCache>
            </c:strRef>
          </c:cat>
          <c:val>
            <c:numRef>
              <c:f>Sheet2!$P$29:$P$37</c:f>
              <c:numCache>
                <c:formatCode>_ * #,##0_ ;_ * \-#,##0_ ;_ * "-"??_ ;_ @_ </c:formatCode>
                <c:ptCount val="9"/>
                <c:pt idx="0">
                  <c:v>1075</c:v>
                </c:pt>
                <c:pt idx="1">
                  <c:v>2516</c:v>
                </c:pt>
                <c:pt idx="2">
                  <c:v>2674</c:v>
                </c:pt>
                <c:pt idx="3">
                  <c:v>3904</c:v>
                </c:pt>
                <c:pt idx="4">
                  <c:v>4232</c:v>
                </c:pt>
                <c:pt idx="5">
                  <c:v>4310</c:v>
                </c:pt>
                <c:pt idx="6">
                  <c:v>5391</c:v>
                </c:pt>
                <c:pt idx="7">
                  <c:v>7481</c:v>
                </c:pt>
                <c:pt idx="8">
                  <c:v>12077</c:v>
                </c:pt>
              </c:numCache>
            </c:numRef>
          </c:val>
        </c:ser>
        <c:axId val="87178240"/>
        <c:axId val="89904640"/>
      </c:barChart>
      <c:catAx>
        <c:axId val="87178240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 b="1" i="1"/>
            </a:pPr>
            <a:endParaRPr lang="en-US"/>
          </a:p>
        </c:txPr>
        <c:crossAx val="89904640"/>
        <c:crosses val="autoZero"/>
        <c:auto val="1"/>
        <c:lblAlgn val="ctr"/>
        <c:lblOffset val="100"/>
      </c:catAx>
      <c:valAx>
        <c:axId val="89904640"/>
        <c:scaling>
          <c:orientation val="minMax"/>
        </c:scaling>
        <c:delete val="1"/>
        <c:axPos val="b"/>
        <c:numFmt formatCode="_ * #,##0_ ;_ * \-#,##0_ ;_ * &quot;-&quot;??_ ;_ @_ " sourceLinked="1"/>
        <c:tickLblPos val="nextTo"/>
        <c:crossAx val="871782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barChart>
        <c:barDir val="col"/>
        <c:grouping val="stacked"/>
        <c:ser>
          <c:idx val="0"/>
          <c:order val="0"/>
          <c:spPr>
            <a:noFill/>
          </c:spPr>
          <c:cat>
            <c:strRef>
              <c:f>Sheet2!$O$45:$O$48</c:f>
              <c:strCache>
                <c:ptCount val="4"/>
                <c:pt idx="0">
                  <c:v>Generation</c:v>
                </c:pt>
                <c:pt idx="1">
                  <c:v>Transmission</c:v>
                </c:pt>
                <c:pt idx="2">
                  <c:v>Distribution</c:v>
                </c:pt>
                <c:pt idx="3">
                  <c:v>Total</c:v>
                </c:pt>
              </c:strCache>
            </c:strRef>
          </c:cat>
          <c:val>
            <c:numRef>
              <c:f>Sheet2!$P$45:$P$48</c:f>
              <c:numCache>
                <c:formatCode>0</c:formatCode>
                <c:ptCount val="4"/>
                <c:pt idx="0">
                  <c:v>0</c:v>
                </c:pt>
                <c:pt idx="1">
                  <c:v>18</c:v>
                </c:pt>
                <c:pt idx="2">
                  <c:v>22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dPt>
            <c:idx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chemeClr val="tx2"/>
              </a:solidFill>
              <a:ln>
                <a:solidFill>
                  <a:srgbClr val="92D050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Sheet2!$O$45:$O$48</c:f>
              <c:strCache>
                <c:ptCount val="4"/>
                <c:pt idx="0">
                  <c:v>Generation</c:v>
                </c:pt>
                <c:pt idx="1">
                  <c:v>Transmission</c:v>
                </c:pt>
                <c:pt idx="2">
                  <c:v>Distribution</c:v>
                </c:pt>
                <c:pt idx="3">
                  <c:v>Total</c:v>
                </c:pt>
              </c:strCache>
            </c:strRef>
          </c:cat>
          <c:val>
            <c:numRef>
              <c:f>Sheet2!$Q$45:$Q$48</c:f>
              <c:numCache>
                <c:formatCode>General</c:formatCode>
                <c:ptCount val="4"/>
                <c:pt idx="0">
                  <c:v>18</c:v>
                </c:pt>
                <c:pt idx="1">
                  <c:v>4</c:v>
                </c:pt>
                <c:pt idx="2">
                  <c:v>8</c:v>
                </c:pt>
                <c:pt idx="3">
                  <c:v>30</c:v>
                </c:pt>
              </c:numCache>
            </c:numRef>
          </c:val>
        </c:ser>
        <c:overlap val="100"/>
        <c:axId val="104778368"/>
        <c:axId val="110711936"/>
      </c:barChart>
      <c:catAx>
        <c:axId val="1047783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0711936"/>
        <c:crosses val="autoZero"/>
        <c:auto val="1"/>
        <c:lblAlgn val="ctr"/>
        <c:lblOffset val="100"/>
      </c:catAx>
      <c:valAx>
        <c:axId val="110711936"/>
        <c:scaling>
          <c:orientation val="minMax"/>
        </c:scaling>
        <c:delete val="1"/>
        <c:axPos val="l"/>
        <c:numFmt formatCode="0" sourceLinked="1"/>
        <c:tickLblPos val="nextTo"/>
        <c:crossAx val="104778368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3B8D1-E409-465F-BB17-06DF2B06A96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862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33711" y="1122363"/>
            <a:ext cx="5719690" cy="2387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cap="all" baseline="0" dirty="0">
                <a:solidFill>
                  <a:srgbClr val="004185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433711" y="3602038"/>
            <a:ext cx="5719690" cy="16557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2872" y="6356350"/>
            <a:ext cx="2743200" cy="365125"/>
          </a:xfrm>
        </p:spPr>
        <p:txBody>
          <a:bodyPr/>
          <a:lstStyle/>
          <a:p>
            <a:fld id="{37EF2AFE-8C02-4AD5-AB18-6AC97B583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332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2AFE-8C02-4AD5-AB18-6AC97B583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313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2AFE-8C02-4AD5-AB18-6AC97B583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908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2AFE-8C02-4AD5-AB18-6AC97B583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7983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2AFE-8C02-4AD5-AB18-6AC97B583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384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2AFE-8C02-4AD5-AB18-6AC97B583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7376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2AFE-8C02-4AD5-AB18-6AC97B583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201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1" y="6503551"/>
            <a:ext cx="2057400" cy="365125"/>
          </a:xfrm>
        </p:spPr>
        <p:txBody>
          <a:bodyPr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2872" y="6356350"/>
            <a:ext cx="2743200" cy="365125"/>
          </a:xfrm>
        </p:spPr>
        <p:txBody>
          <a:bodyPr/>
          <a:lstStyle/>
          <a:p>
            <a:fld id="{37EF2AFE-8C02-4AD5-AB18-6AC97B583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04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048" y="255941"/>
            <a:ext cx="10425752" cy="57657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>
                <a:solidFill>
                  <a:srgbClr val="00418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696" y="1310185"/>
            <a:ext cx="10412104" cy="486677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>
                <a:solidFill>
                  <a:srgbClr val="656565"/>
                </a:solidFill>
                <a:latin typeface="+mj-lt"/>
              </a:defRPr>
            </a:lvl1pPr>
            <a:lvl2pPr>
              <a:defRPr lang="en-US" smtClean="0">
                <a:solidFill>
                  <a:srgbClr val="656565"/>
                </a:solidFill>
                <a:latin typeface="+mj-lt"/>
              </a:defRPr>
            </a:lvl2pPr>
            <a:lvl3pPr>
              <a:defRPr lang="en-US" smtClean="0">
                <a:solidFill>
                  <a:srgbClr val="656565"/>
                </a:solidFill>
                <a:latin typeface="+mj-lt"/>
              </a:defRPr>
            </a:lvl3pPr>
            <a:lvl4pPr>
              <a:defRPr lang="en-US" smtClean="0">
                <a:solidFill>
                  <a:srgbClr val="656565"/>
                </a:solidFill>
                <a:latin typeface="+mj-lt"/>
              </a:defRPr>
            </a:lvl4pPr>
            <a:lvl5pPr>
              <a:defRPr lang="en-US">
                <a:solidFill>
                  <a:srgbClr val="65656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8991" y="6356350"/>
            <a:ext cx="7184409" cy="365125"/>
          </a:xfr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rgbClr val="969696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0304" y="6363175"/>
            <a:ext cx="2743200" cy="365125"/>
          </a:xfrm>
        </p:spPr>
        <p:txBody>
          <a:bodyPr/>
          <a:lstStyle/>
          <a:p>
            <a:fld id="{54B2B266-7584-451A-9C75-7BE4F74A4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736979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381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sz="1100" dirty="0">
              <a:solidFill>
                <a:srgbClr val="656565"/>
              </a:solidFill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73811" y="-1"/>
            <a:ext cx="2018190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 userDrawn="1"/>
        </p:nvCxnSpPr>
        <p:spPr>
          <a:xfrm>
            <a:off x="736974" y="1009934"/>
            <a:ext cx="11505063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711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365125"/>
            <a:ext cx="958215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1650" y="1825625"/>
            <a:ext cx="958215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>
                <a:solidFill>
                  <a:srgbClr val="FCFCFC"/>
                </a:solidFill>
                <a:latin typeface="+mj-lt"/>
              </a:defRPr>
            </a:lvl1pPr>
            <a:lvl2pPr>
              <a:defRPr lang="en-US" smtClean="0">
                <a:solidFill>
                  <a:srgbClr val="FCFCFC"/>
                </a:solidFill>
                <a:latin typeface="+mj-lt"/>
              </a:defRPr>
            </a:lvl2pPr>
            <a:lvl3pPr>
              <a:defRPr lang="en-US" smtClean="0">
                <a:solidFill>
                  <a:srgbClr val="FCFCFC"/>
                </a:solidFill>
                <a:latin typeface="+mj-lt"/>
              </a:defRPr>
            </a:lvl3pPr>
            <a:lvl4pPr>
              <a:defRPr lang="en-US" smtClean="0">
                <a:solidFill>
                  <a:srgbClr val="FCFCFC"/>
                </a:solidFill>
                <a:latin typeface="+mj-lt"/>
              </a:defRPr>
            </a:lvl4pPr>
            <a:lvl5pPr>
              <a:defRPr lang="en-US">
                <a:solidFill>
                  <a:srgbClr val="FCFCFC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1650" y="6356350"/>
            <a:ext cx="6381750" cy="365125"/>
          </a:xfrm>
        </p:spPr>
        <p:txBody>
          <a:bodyPr vert="horz" lIns="91440" tIns="45720" rIns="91440" bIns="45720" rtlCol="0" anchor="ctr"/>
          <a:lstStyle>
            <a:lvl1pPr>
              <a:defRPr lang="en-US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4B2B266-7584-451A-9C75-7BE4F74A4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49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2AFE-8C02-4AD5-AB18-6AC97B583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77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2AFE-8C02-4AD5-AB18-6AC97B583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10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2AFE-8C02-4AD5-AB18-6AC97B583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051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2AFE-8C02-4AD5-AB18-6AC97B583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97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2AFE-8C02-4AD5-AB18-6AC97B583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1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7256" y="136475"/>
            <a:ext cx="9179257" cy="614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60060"/>
            <a:ext cx="11035352" cy="501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6168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28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F2AFE-8C02-4AD5-AB18-6AC97B5839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736979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381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sz="1100" dirty="0">
              <a:solidFill>
                <a:srgbClr val="656565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0173811" y="-1"/>
            <a:ext cx="2018190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 userDrawn="1"/>
        </p:nvCxnSpPr>
        <p:spPr>
          <a:xfrm>
            <a:off x="736974" y="955342"/>
            <a:ext cx="11505063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422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5" r:id="rId2"/>
    <p:sldLayoutId id="2147483686" r:id="rId3"/>
    <p:sldLayoutId id="2147483687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466" y="0"/>
            <a:ext cx="11416534" cy="685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5401" y="4430125"/>
            <a:ext cx="5883402" cy="583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 smtClean="0">
                <a:solidFill>
                  <a:schemeClr val="bg1"/>
                </a:solidFill>
              </a:rPr>
              <a:t>Health of Distribution Sector…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263353" y="4303918"/>
            <a:ext cx="1928647" cy="78827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400" b="1" dirty="0" smtClean="0"/>
              <a:t>Gopal Saxena</a:t>
            </a:r>
          </a:p>
          <a:p>
            <a:pPr algn="r"/>
            <a:r>
              <a:rPr lang="en-US" sz="2400" b="1" dirty="0" smtClean="0"/>
              <a:t>BSES Delhi</a:t>
            </a:r>
            <a:endParaRPr lang="en-US" sz="1600" dirty="0" smtClean="0"/>
          </a:p>
        </p:txBody>
      </p:sp>
      <p:sp>
        <p:nvSpPr>
          <p:cNvPr id="19458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10205545" y="0"/>
            <a:ext cx="198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000" b="1" dirty="0" smtClean="0"/>
              <a:t>Nov’17</a:t>
            </a:r>
            <a:endParaRPr lang="en-IN" b="1" dirty="0"/>
          </a:p>
        </p:txBody>
      </p:sp>
      <p:sp>
        <p:nvSpPr>
          <p:cNvPr id="21506" name="AutoShape 2" descr="https://techtalk.gfi.com/wp-content/uploads/2014/04/sysadmin-challen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508" name="AutoShape 4" descr="https://techtalk.gfi.com/wp-content/uploads/2014/04/sysadmin-challen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 rot="16200000">
            <a:off x="-2567933" y="2667401"/>
            <a:ext cx="58437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3200" b="1" dirty="0" smtClean="0">
                <a:solidFill>
                  <a:schemeClr val="bg1"/>
                </a:solidFill>
              </a:rPr>
              <a:t>I</a:t>
            </a:r>
            <a:r>
              <a:rPr lang="en-IN" sz="2800" b="1" dirty="0" smtClean="0">
                <a:solidFill>
                  <a:schemeClr val="bg1"/>
                </a:solidFill>
              </a:rPr>
              <a:t>ndia</a:t>
            </a:r>
            <a:r>
              <a:rPr lang="en-IN" sz="3200" b="1" dirty="0" smtClean="0">
                <a:solidFill>
                  <a:schemeClr val="bg1"/>
                </a:solidFill>
              </a:rPr>
              <a:t> E</a:t>
            </a:r>
            <a:r>
              <a:rPr lang="en-IN" sz="2800" b="1" dirty="0" smtClean="0">
                <a:solidFill>
                  <a:schemeClr val="bg1"/>
                </a:solidFill>
              </a:rPr>
              <a:t>nergy </a:t>
            </a:r>
            <a:r>
              <a:rPr lang="en-IN" sz="3200" b="1" dirty="0" smtClean="0">
                <a:solidFill>
                  <a:schemeClr val="bg1"/>
                </a:solidFill>
              </a:rPr>
              <a:t>F</a:t>
            </a:r>
            <a:r>
              <a:rPr lang="en-IN" sz="2800" b="1" dirty="0" smtClean="0">
                <a:solidFill>
                  <a:schemeClr val="bg1"/>
                </a:solidFill>
              </a:rPr>
              <a:t>orum</a:t>
            </a:r>
            <a:endParaRPr lang="en-IN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4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494" y="2971800"/>
            <a:ext cx="11440506" cy="11114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IN" sz="3600" b="1" dirty="0" smtClean="0"/>
              <a:t>Future Road Map</a:t>
            </a:r>
          </a:p>
          <a:p>
            <a:pPr algn="ctr">
              <a:buNone/>
            </a:pPr>
            <a:r>
              <a:rPr lang="en-IN" sz="2400" b="1" i="1" dirty="0" smtClean="0">
                <a:solidFill>
                  <a:srgbClr val="FF0000"/>
                </a:solidFill>
              </a:rPr>
              <a:t>When Discoms do well, entire power sector would do well…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653044" y="1244994"/>
            <a:ext cx="2822074" cy="4843284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IN" sz="8000" b="1" dirty="0" smtClean="0">
                <a:solidFill>
                  <a:srgbClr val="FF0000"/>
                </a:solidFill>
              </a:rPr>
              <a:t>?</a:t>
            </a:r>
            <a:endParaRPr lang="en-IN" sz="2800" b="1" dirty="0" smtClean="0">
              <a:solidFill>
                <a:srgbClr val="FF0000"/>
              </a:solidFill>
            </a:endParaRPr>
          </a:p>
          <a:p>
            <a:pPr algn="ctr">
              <a:buClr>
                <a:srgbClr val="FF0000"/>
              </a:buClr>
            </a:pPr>
            <a:r>
              <a:rPr lang="en-IN" sz="2800" b="1" dirty="0" smtClean="0">
                <a:solidFill>
                  <a:schemeClr val="tx1"/>
                </a:solidFill>
              </a:rPr>
              <a:t>How </a:t>
            </a:r>
          </a:p>
          <a:p>
            <a:pPr algn="ctr">
              <a:buClr>
                <a:srgbClr val="FF0000"/>
              </a:buClr>
            </a:pPr>
            <a:r>
              <a:rPr lang="en-IN" sz="2800" b="1" dirty="0" smtClean="0">
                <a:solidFill>
                  <a:schemeClr val="tx1"/>
                </a:solidFill>
              </a:rPr>
              <a:t>to bring </a:t>
            </a:r>
          </a:p>
          <a:p>
            <a:pPr algn="ctr">
              <a:buClr>
                <a:srgbClr val="FF0000"/>
              </a:buClr>
            </a:pPr>
            <a:r>
              <a:rPr lang="en-IN" sz="2800" b="1" dirty="0" smtClean="0">
                <a:solidFill>
                  <a:schemeClr val="tx1"/>
                </a:solidFill>
              </a:rPr>
              <a:t>reforms </a:t>
            </a:r>
          </a:p>
          <a:p>
            <a:pPr algn="ctr">
              <a:buClr>
                <a:srgbClr val="FF0000"/>
              </a:buClr>
            </a:pPr>
            <a:r>
              <a:rPr lang="en-IN" sz="2800" b="1" dirty="0" smtClean="0">
                <a:solidFill>
                  <a:schemeClr val="tx1"/>
                </a:solidFill>
              </a:rPr>
              <a:t>towards </a:t>
            </a:r>
          </a:p>
          <a:p>
            <a:pPr algn="ctr">
              <a:buClr>
                <a:srgbClr val="FF0000"/>
              </a:buClr>
            </a:pPr>
            <a:r>
              <a:rPr lang="en-IN" sz="2800" b="1" dirty="0" smtClean="0">
                <a:solidFill>
                  <a:schemeClr val="tx1"/>
                </a:solidFill>
              </a:rPr>
              <a:t>Improving</a:t>
            </a:r>
          </a:p>
          <a:p>
            <a:pPr algn="ctr">
              <a:buClr>
                <a:srgbClr val="FF0000"/>
              </a:buClr>
            </a:pPr>
            <a:r>
              <a:rPr lang="en-IN" sz="2800" b="1" dirty="0" smtClean="0">
                <a:solidFill>
                  <a:schemeClr val="tx1"/>
                </a:solidFill>
              </a:rPr>
              <a:t>.....</a:t>
            </a:r>
          </a:p>
          <a:p>
            <a:pPr algn="ctr">
              <a:buClr>
                <a:srgbClr val="FF0000"/>
              </a:buClr>
            </a:pPr>
            <a:endParaRPr lang="en-IN" sz="2800" dirty="0" smtClean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851229" y="5108026"/>
            <a:ext cx="457200" cy="378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019" y="1079445"/>
            <a:ext cx="5937913" cy="51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955964" y="228600"/>
            <a:ext cx="1082963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400" b="1" dirty="0" smtClean="0">
                <a:latin typeface="Arial" pitchFamily="34" charset="0"/>
                <a:ea typeface="+mj-ea"/>
                <a:cs typeface="Arial" pitchFamily="34" charset="0"/>
              </a:rPr>
              <a:t>The Electricity Act 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(Amendment) </a:t>
            </a:r>
            <a:r>
              <a:rPr lang="en-US" sz="2400" b="1" dirty="0" smtClean="0">
                <a:latin typeface="Arial" pitchFamily="34" charset="0"/>
                <a:ea typeface="+mj-ea"/>
                <a:cs typeface="Arial" pitchFamily="34" charset="0"/>
              </a:rPr>
              <a:t>Bill -2014</a:t>
            </a:r>
            <a:endParaRPr lang="en-US" sz="2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461078" y="2743237"/>
            <a:ext cx="2315778" cy="31530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cap="small" dirty="0" smtClean="0">
                <a:solidFill>
                  <a:schemeClr val="bg1"/>
                </a:solidFill>
              </a:rPr>
              <a:t>Accessibility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492613" y="4256727"/>
            <a:ext cx="2315778" cy="34683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cap="small" dirty="0" smtClean="0">
                <a:solidFill>
                  <a:schemeClr val="bg1"/>
                </a:solidFill>
              </a:rPr>
              <a:t>Availability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461057" y="3799536"/>
            <a:ext cx="2378841" cy="34684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cap="small" dirty="0" smtClean="0">
                <a:solidFill>
                  <a:schemeClr val="bg1"/>
                </a:solidFill>
              </a:rPr>
              <a:t>Regulatory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445288" y="3153140"/>
            <a:ext cx="2378841" cy="3468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cap="small" dirty="0" smtClean="0">
                <a:solidFill>
                  <a:schemeClr val="bg1"/>
                </a:solidFill>
              </a:rPr>
              <a:t>Affordability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2AFE-8C02-4AD5-AB18-6AC97B5839D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+mn-lt"/>
              </a:rPr>
              <a:t>Future Vision ...</a:t>
            </a:r>
            <a:endParaRPr lang="en-IN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2511" y="2412123"/>
            <a:ext cx="10783614" cy="4445877"/>
          </a:xfrm>
        </p:spPr>
        <p:txBody>
          <a:bodyPr>
            <a:noAutofit/>
          </a:bodyPr>
          <a:lstStyle/>
          <a:p>
            <a:pPr marL="400050" indent="-400050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en-IN" sz="2400" b="1" dirty="0" smtClean="0">
                <a:solidFill>
                  <a:srgbClr val="00B050"/>
                </a:solidFill>
              </a:rPr>
              <a:t>Digital Technology </a:t>
            </a:r>
            <a:r>
              <a:rPr lang="en-IN" sz="1800" dirty="0" smtClean="0"/>
              <a:t>(Data / Information) </a:t>
            </a:r>
            <a:r>
              <a:rPr lang="en-IN" sz="2400" b="1" dirty="0" smtClean="0">
                <a:solidFill>
                  <a:srgbClr val="00B050"/>
                </a:solidFill>
              </a:rPr>
              <a:t>Management &amp; Integration</a:t>
            </a:r>
            <a:r>
              <a:rPr lang="en-IN" sz="2400" dirty="0" smtClean="0"/>
              <a:t> </a:t>
            </a:r>
            <a:r>
              <a:rPr lang="en-IN" sz="1800" dirty="0" smtClean="0"/>
              <a:t>driven towards added value for customers through  convergence of sensors /communication with household equipments &amp; everything else connected.</a:t>
            </a:r>
            <a:endParaRPr lang="en-IN" sz="2000" dirty="0" smtClean="0"/>
          </a:p>
          <a:p>
            <a:pPr marL="400050" indent="-400050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Clean Energy / Distributed Generation </a:t>
            </a:r>
            <a:r>
              <a:rPr lang="en-IN" sz="2000" dirty="0" smtClean="0"/>
              <a:t>with more effective storage : for remote electrification, load flattening &amp; distributed load controls.</a:t>
            </a:r>
          </a:p>
          <a:p>
            <a:pPr marL="400050" indent="-400050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tx2"/>
                </a:solidFill>
              </a:rPr>
              <a:t>Reliable Operation/ I</a:t>
            </a:r>
            <a:r>
              <a:rPr lang="en-IN" sz="2400" b="1" dirty="0" smtClean="0">
                <a:solidFill>
                  <a:schemeClr val="tx2"/>
                </a:solidFill>
              </a:rPr>
              <a:t>mproved Grid Efficiency</a:t>
            </a:r>
            <a:r>
              <a:rPr lang="en-IN" sz="2000" b="1" dirty="0" smtClean="0">
                <a:solidFill>
                  <a:schemeClr val="tx2"/>
                </a:solidFill>
              </a:rPr>
              <a:t> with Regulatory Support </a:t>
            </a:r>
            <a:r>
              <a:rPr lang="en-IN" sz="2000" b="1" dirty="0" smtClean="0"/>
              <a:t>:</a:t>
            </a:r>
          </a:p>
          <a:p>
            <a:pPr marL="536575" indent="-174625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IN" sz="1600" dirty="0" smtClean="0"/>
              <a:t>Meeting market demand  with “lowest total cost” (</a:t>
            </a:r>
            <a:r>
              <a:rPr lang="en-IN" sz="1600" dirty="0" err="1" smtClean="0"/>
              <a:t>Capex</a:t>
            </a:r>
            <a:r>
              <a:rPr lang="en-IN" sz="1600" dirty="0" smtClean="0"/>
              <a:t> &amp; </a:t>
            </a:r>
            <a:r>
              <a:rPr lang="en-IN" sz="1600" dirty="0" err="1" smtClean="0"/>
              <a:t>Opex</a:t>
            </a:r>
            <a:r>
              <a:rPr lang="en-IN" sz="1600" dirty="0" smtClean="0"/>
              <a:t>)</a:t>
            </a:r>
          </a:p>
          <a:p>
            <a:pPr marL="536575" indent="-174625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IN" sz="1600" dirty="0" smtClean="0"/>
              <a:t>Cost reflective retail tariffs, linked with voltage wise cost of supply and differential tariff (peak, normal, off-peak hours)</a:t>
            </a:r>
          </a:p>
          <a:p>
            <a:pPr marL="536575" indent="-174625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IN" sz="1600" dirty="0" smtClean="0"/>
              <a:t>Minimized negative externalities - environmental impacts, greenhouse gas emissions etc.</a:t>
            </a:r>
          </a:p>
          <a:p>
            <a:pPr marL="400050" indent="-400050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en-IN" sz="2400" b="1" dirty="0" smtClean="0">
                <a:solidFill>
                  <a:srgbClr val="C00000"/>
                </a:solidFill>
              </a:rPr>
              <a:t>Project based initiatives </a:t>
            </a:r>
            <a:r>
              <a:rPr lang="en-IN" sz="2000" b="1" dirty="0" smtClean="0"/>
              <a:t>: </a:t>
            </a:r>
            <a:r>
              <a:rPr lang="en-IN" sz="1800" i="1" dirty="0" smtClean="0"/>
              <a:t>Rooftop Solar, Smart Grid, Internet of Things (</a:t>
            </a:r>
            <a:r>
              <a:rPr lang="en-IN" sz="1800" i="1" dirty="0" err="1" smtClean="0"/>
              <a:t>IoT</a:t>
            </a:r>
            <a:r>
              <a:rPr lang="en-IN" sz="1800" i="1" dirty="0" smtClean="0"/>
              <a:t>), Cognitive Analytics- self learning feedback loop, Smart Metering etc</a:t>
            </a:r>
            <a:endParaRPr lang="en-IN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2AFE-8C02-4AD5-AB18-6AC97B5839D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123" name="AutoShape 3" descr="Image result for Clipart + Future vi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1752" y="1040523"/>
            <a:ext cx="3300247" cy="133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61998" y="963442"/>
            <a:ext cx="7294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en-IN" sz="2400" b="1" dirty="0" smtClean="0">
                <a:solidFill>
                  <a:srgbClr val="FF0000"/>
                </a:solidFill>
              </a:rPr>
              <a:t>Compacting  &amp; Miniaturization of </a:t>
            </a:r>
          </a:p>
          <a:p>
            <a:pPr marL="857250" lvl="1" indent="-400050" algn="just">
              <a:lnSpc>
                <a:spcPct val="100000"/>
              </a:lnSpc>
              <a:buFont typeface="+mj-lt"/>
              <a:buAutoNum type="arabicPeriod"/>
            </a:pPr>
            <a:r>
              <a:rPr lang="en-IN" b="1" dirty="0" smtClean="0"/>
              <a:t>Network </a:t>
            </a:r>
            <a:r>
              <a:rPr lang="en-IN" dirty="0" smtClean="0"/>
              <a:t>/ </a:t>
            </a:r>
            <a:r>
              <a:rPr lang="en-IN" b="1" dirty="0" smtClean="0"/>
              <a:t>equipments - </a:t>
            </a:r>
            <a:r>
              <a:rPr lang="en-IN" dirty="0" smtClean="0"/>
              <a:t>lighter structures / enhanced properties.</a:t>
            </a:r>
          </a:p>
          <a:p>
            <a:pPr marL="857250" lvl="1" indent="-400050" algn="just">
              <a:lnSpc>
                <a:spcPct val="100000"/>
              </a:lnSpc>
              <a:buFont typeface="+mj-lt"/>
              <a:buAutoNum type="arabicPeriod"/>
            </a:pPr>
            <a:r>
              <a:rPr lang="en-IN" b="1" dirty="0" smtClean="0"/>
              <a:t>Processes :   </a:t>
            </a:r>
            <a:r>
              <a:rPr lang="en-IN" dirty="0" smtClean="0"/>
              <a:t>simplified &amp; transparent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867" y="1308537"/>
            <a:ext cx="6175841" cy="460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04800"/>
            <a:ext cx="1529968" cy="124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+mn-lt"/>
              </a:rPr>
              <a:t>Future Business model....</a:t>
            </a:r>
            <a:endParaRPr lang="en-IN" dirty="0">
              <a:latin typeface="+mn-lt"/>
            </a:endParaRPr>
          </a:p>
        </p:txBody>
      </p:sp>
      <p:sp>
        <p:nvSpPr>
          <p:cNvPr id="162" name="Slide Number Placeholder 1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2AFE-8C02-4AD5-AB18-6AC97B5839D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047187" y="1232478"/>
            <a:ext cx="514481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IN" b="1" dirty="0" smtClean="0"/>
              <a:t>Integrated ecosystem </a:t>
            </a:r>
            <a:r>
              <a:rPr lang="en-IN" dirty="0" smtClean="0"/>
              <a:t>of unique elements that are highly interrelated, notwithstanding the specific focus of these individual elements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IN" dirty="0" smtClean="0"/>
              <a:t>Need to focus on extending beyond independent views of each value chain element into a more integrated view of how these elements can interact with each other in the future.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IN" b="1" dirty="0" smtClean="0"/>
              <a:t>Non-traditional entrants </a:t>
            </a:r>
            <a:r>
              <a:rPr lang="en-IN" dirty="0" smtClean="0"/>
              <a:t>will need to determine how they interact between incumbents and customers in a manner that does not ‘island’ assets or ‘diminish’ customer relationships. </a:t>
            </a:r>
            <a:endParaRPr lang="en-IN" dirty="0"/>
          </a:p>
        </p:txBody>
      </p:sp>
      <p:sp>
        <p:nvSpPr>
          <p:cNvPr id="30" name="Rectangle 29"/>
          <p:cNvSpPr/>
          <p:nvPr/>
        </p:nvSpPr>
        <p:spPr>
          <a:xfrm>
            <a:off x="828675" y="1000125"/>
            <a:ext cx="120015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TextBox 31"/>
          <p:cNvSpPr txBox="1"/>
          <p:nvPr/>
        </p:nvSpPr>
        <p:spPr>
          <a:xfrm>
            <a:off x="882869" y="1135118"/>
            <a:ext cx="2427889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</a:rPr>
              <a:t>NETWORKED    MODEL</a:t>
            </a: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7366" y="6164313"/>
            <a:ext cx="11444634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IN" sz="2400" b="1" dirty="0" smtClean="0">
                <a:solidFill>
                  <a:schemeClr val="bg1"/>
                </a:solidFill>
              </a:rPr>
              <a:t>More Stakeholders.. ….</a:t>
            </a:r>
            <a:r>
              <a:rPr lang="en-IN" sz="2400" dirty="0" smtClean="0">
                <a:solidFill>
                  <a:schemeClr val="bg1"/>
                </a:solidFill>
              </a:rPr>
              <a:t>More interconnections …</a:t>
            </a:r>
            <a:r>
              <a:rPr lang="en-IN" sz="2400" b="1" dirty="0" smtClean="0">
                <a:solidFill>
                  <a:schemeClr val="bg1"/>
                </a:solidFill>
              </a:rPr>
              <a:t>More conflicts </a:t>
            </a:r>
            <a:r>
              <a:rPr lang="en-IN" sz="2400" dirty="0" smtClean="0">
                <a:solidFill>
                  <a:schemeClr val="bg1"/>
                </a:solidFill>
              </a:rPr>
              <a:t>than ever before...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60800" y="2819401"/>
            <a:ext cx="4470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Thank You 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3504" y="5181600"/>
            <a:ext cx="317809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2AFE-8C02-4AD5-AB18-6AC97B5839D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256" y="0"/>
            <a:ext cx="9179257" cy="845215"/>
          </a:xfrm>
        </p:spPr>
        <p:txBody>
          <a:bodyPr/>
          <a:lstStyle/>
          <a:p>
            <a:r>
              <a:rPr lang="en-IN" dirty="0" smtClean="0"/>
              <a:t>UDAY 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744" y="966950"/>
            <a:ext cx="11419490" cy="524466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IN" sz="2000" b="1" dirty="0" smtClean="0">
                <a:solidFill>
                  <a:srgbClr val="C00000"/>
                </a:solidFill>
              </a:rPr>
              <a:t>Background</a:t>
            </a:r>
            <a:r>
              <a:rPr lang="en-IN" sz="2000" b="1" dirty="0" smtClean="0"/>
              <a:t>: </a:t>
            </a:r>
            <a:r>
              <a:rPr lang="en-IN" sz="2000" dirty="0" smtClean="0"/>
              <a:t> </a:t>
            </a:r>
            <a:r>
              <a:rPr lang="en-IN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biggest financial engineering exercise of its kind carried out in the market. 26 States &amp; 1 UT signed up. Simply put, State governments that accede to this scheme take over 75% outstanding debt of discom; balance is restructured by lending institutions can also get the backing of a State guarantee. Future losses of discoms to be progressively borne by State governments’ budgets; </a:t>
            </a:r>
            <a:r>
              <a:rPr lang="en-IN" sz="1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provided</a:t>
            </a:r>
            <a:r>
              <a:rPr lang="en-IN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- discom has to meet certain performance metrics (pricing / losses etc). </a:t>
            </a:r>
          </a:p>
          <a:p>
            <a:pPr algn="just">
              <a:buNone/>
            </a:pPr>
            <a:endParaRPr lang="en-IN" sz="8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None/>
            </a:pPr>
            <a:r>
              <a:rPr lang="en-IN" sz="2000" b="1" dirty="0" smtClean="0">
                <a:solidFill>
                  <a:srgbClr val="00B050"/>
                </a:solidFill>
              </a:rPr>
              <a:t>Objective</a:t>
            </a:r>
            <a:r>
              <a:rPr lang="en-IN" sz="2000" b="1" dirty="0" smtClean="0"/>
              <a:t>:</a:t>
            </a:r>
            <a:r>
              <a:rPr lang="en-IN" sz="2000" dirty="0" smtClean="0"/>
              <a:t>  </a:t>
            </a:r>
            <a:r>
              <a:rPr lang="en-IN" sz="1800" dirty="0" smtClean="0"/>
              <a:t>	</a:t>
            </a:r>
            <a:r>
              <a:rPr lang="en-US" sz="1800" dirty="0" smtClean="0"/>
              <a:t>AT&amp;C loss target - </a:t>
            </a:r>
            <a:r>
              <a:rPr lang="en-US" sz="1800" b="1" dirty="0" smtClean="0"/>
              <a:t>15%  /   </a:t>
            </a:r>
            <a:r>
              <a:rPr lang="en-US" sz="1800" dirty="0" smtClean="0"/>
              <a:t>ACS - ARR gap target -  </a:t>
            </a:r>
            <a:r>
              <a:rPr lang="en-US" sz="1800" b="1" dirty="0" smtClean="0"/>
              <a:t>zero</a:t>
            </a:r>
            <a:r>
              <a:rPr lang="en-US" sz="1800" dirty="0" smtClean="0"/>
              <a:t> </a:t>
            </a:r>
            <a:endParaRPr lang="en-IN" sz="1800" dirty="0" smtClean="0"/>
          </a:p>
          <a:p>
            <a:pPr>
              <a:buNone/>
            </a:pPr>
            <a:endParaRPr lang="en-US" sz="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Status **</a:t>
            </a:r>
            <a:r>
              <a:rPr lang="en-US" sz="2000" b="1" dirty="0" smtClean="0"/>
              <a:t>  </a:t>
            </a:r>
            <a:r>
              <a:rPr lang="en-IN" sz="18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Bonds Issued</a:t>
            </a:r>
            <a:r>
              <a:rPr lang="en-IN" sz="18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 2.3 </a:t>
            </a:r>
            <a:r>
              <a:rPr lang="en-IN" sz="1800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lac</a:t>
            </a:r>
            <a:r>
              <a:rPr lang="en-IN" sz="18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N" sz="1800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crs</a:t>
            </a:r>
            <a:r>
              <a:rPr lang="en-IN" sz="18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IN" sz="1800" b="1" i="1" u="sng" dirty="0" smtClean="0">
                <a:solidFill>
                  <a:srgbClr val="C00000"/>
                </a:solidFill>
              </a:rPr>
              <a:t>86%</a:t>
            </a:r>
            <a:r>
              <a:rPr lang="en-IN" sz="18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);</a:t>
            </a:r>
            <a:r>
              <a:rPr lang="en-IN" sz="18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AT&amp;C: </a:t>
            </a:r>
            <a:r>
              <a:rPr lang="en-IN" sz="2000" b="1" i="1" u="sng" dirty="0" smtClean="0">
                <a:solidFill>
                  <a:srgbClr val="C00000"/>
                </a:solidFill>
              </a:rPr>
              <a:t>21.5</a:t>
            </a:r>
            <a:r>
              <a:rPr lang="en-IN" sz="1600" b="1" i="1" u="sng" dirty="0" smtClean="0">
                <a:solidFill>
                  <a:srgbClr val="C00000"/>
                </a:solidFill>
              </a:rPr>
              <a:t>%</a:t>
            </a:r>
            <a:r>
              <a:rPr lang="en-IN" sz="18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;</a:t>
            </a:r>
            <a:r>
              <a:rPr lang="en-IN" sz="18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ACS-ARR Gap </a:t>
            </a:r>
            <a:r>
              <a:rPr lang="en-IN" sz="1800" b="1" i="1" u="sng" dirty="0" smtClean="0">
                <a:solidFill>
                  <a:srgbClr val="C00000"/>
                </a:solidFill>
              </a:rPr>
              <a:t>Rs 0.35/unit </a:t>
            </a:r>
            <a:r>
              <a:rPr lang="en-IN" sz="18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Tariff Revision: </a:t>
            </a:r>
            <a:r>
              <a:rPr lang="en-IN" sz="2000" b="1" i="1" u="sng" dirty="0" smtClean="0">
                <a:solidFill>
                  <a:srgbClr val="C00000"/>
                </a:solidFill>
              </a:rPr>
              <a:t>25 of 27</a:t>
            </a:r>
            <a:endParaRPr lang="en-IN" sz="1800" b="1" i="1" u="sng" dirty="0" smtClean="0">
              <a:solidFill>
                <a:srgbClr val="C00000"/>
              </a:solidFill>
            </a:endParaRPr>
          </a:p>
          <a:p>
            <a:pPr marL="361950" lvl="0" indent="-361950">
              <a:buClr>
                <a:srgbClr val="C00000"/>
              </a:buClr>
              <a:buFont typeface="Wingdings" pitchFamily="2" charset="2"/>
              <a:buChar char="v"/>
            </a:pPr>
            <a:r>
              <a:rPr lang="en-IN" sz="1800" b="1" i="1" dirty="0" smtClean="0">
                <a:solidFill>
                  <a:srgbClr val="C00000"/>
                </a:solidFill>
              </a:rPr>
              <a:t>Only three states could beat their target for Loss Reduction</a:t>
            </a:r>
            <a:r>
              <a:rPr lang="en-IN" sz="1800" dirty="0" smtClean="0">
                <a:solidFill>
                  <a:srgbClr val="C00000"/>
                </a:solidFill>
              </a:rPr>
              <a:t> </a:t>
            </a:r>
            <a:r>
              <a:rPr lang="en-I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(Goa, Gujarat and Rajasthan). Improved efficiency, however, hides under-performance by several states</a:t>
            </a:r>
            <a:r>
              <a:rPr lang="en-IN" sz="1800" dirty="0" smtClean="0"/>
              <a:t>.</a:t>
            </a:r>
          </a:p>
          <a:p>
            <a:pPr marL="361950" lvl="0" indent="-361950">
              <a:buClr>
                <a:srgbClr val="C00000"/>
              </a:buClr>
              <a:buFont typeface="Wingdings" pitchFamily="2" charset="2"/>
              <a:buChar char="v"/>
            </a:pPr>
            <a:r>
              <a:rPr lang="en-IN" sz="1800" b="1" i="1" dirty="0" smtClean="0">
                <a:solidFill>
                  <a:srgbClr val="C00000"/>
                </a:solidFill>
              </a:rPr>
              <a:t>Only four States could beat the ACS- ARR gap target</a:t>
            </a:r>
            <a:r>
              <a:rPr lang="en-IN" sz="1800" i="1" dirty="0" smtClean="0">
                <a:solidFill>
                  <a:srgbClr val="C00000"/>
                </a:solidFill>
              </a:rPr>
              <a:t> </a:t>
            </a:r>
            <a:r>
              <a:rPr lang="en-IN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I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Gujarat, Haryana, Himachal Pradesh &amp; U.P.). Performance on gap (Costs and Realisation) marginally better.</a:t>
            </a:r>
          </a:p>
          <a:p>
            <a:pPr marL="361950" lvl="0" indent="-361950">
              <a:buClr>
                <a:srgbClr val="C00000"/>
              </a:buClr>
              <a:buFont typeface="Wingdings" pitchFamily="2" charset="2"/>
              <a:buChar char="v"/>
            </a:pPr>
            <a:r>
              <a:rPr lang="en-I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States allowed issuing non-SLR state development (SDL) bonds in the market or directly to banks or financial institutions holding the DISCOM debt. Due to these bonds, </a:t>
            </a:r>
            <a:r>
              <a:rPr lang="en-IN" sz="1800" b="1" i="1" dirty="0" smtClean="0">
                <a:solidFill>
                  <a:srgbClr val="C00000"/>
                </a:solidFill>
              </a:rPr>
              <a:t>the state gross fiscal deficit ratio is up by 0.7 percentage points to 3.6 per cent in 2015-16 from 2.9 per cent without UDAY</a:t>
            </a:r>
            <a:r>
              <a:rPr lang="en-IN" sz="1800" dirty="0" smtClean="0">
                <a:solidFill>
                  <a:srgbClr val="C00000"/>
                </a:solidFill>
              </a:rPr>
              <a:t> </a:t>
            </a:r>
            <a:r>
              <a:rPr lang="en-IN" sz="1800" dirty="0" smtClean="0"/>
              <a:t>-  Economic Survey, Volume II</a:t>
            </a:r>
            <a:endParaRPr lang="en-IN" sz="2000" dirty="0"/>
          </a:p>
        </p:txBody>
      </p:sp>
      <p:sp>
        <p:nvSpPr>
          <p:cNvPr id="5" name="Rectangle 4"/>
          <p:cNvSpPr/>
          <p:nvPr/>
        </p:nvSpPr>
        <p:spPr>
          <a:xfrm>
            <a:off x="4302314" y="6569007"/>
            <a:ext cx="78687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1200" i="1" dirty="0" smtClean="0"/>
              <a:t>**Source : </a:t>
            </a:r>
            <a:r>
              <a:rPr lang="en-IN" sz="1200" i="1" dirty="0" err="1" smtClean="0"/>
              <a:t>Uday</a:t>
            </a:r>
            <a:r>
              <a:rPr lang="en-IN" sz="1200" i="1" dirty="0" smtClean="0"/>
              <a:t> portal) :    </a:t>
            </a:r>
            <a:r>
              <a:rPr lang="en-IN" sz="1200" b="1" dirty="0" smtClean="0"/>
              <a:t>Progress shown above is as per data provided/ entered by respective State Utilities.</a:t>
            </a:r>
            <a:endParaRPr lang="en-IN" sz="1200" dirty="0"/>
          </a:p>
        </p:txBody>
      </p:sp>
      <p:sp>
        <p:nvSpPr>
          <p:cNvPr id="6" name="Rectangle 5"/>
          <p:cNvSpPr/>
          <p:nvPr/>
        </p:nvSpPr>
        <p:spPr>
          <a:xfrm>
            <a:off x="728724" y="5661383"/>
            <a:ext cx="11463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IN" sz="2000" b="1" i="1" dirty="0" smtClean="0">
                <a:solidFill>
                  <a:schemeClr val="accent2"/>
                </a:solidFill>
              </a:rPr>
              <a:t>Post 2019 tariff fixation should only be based on UDAY targets; and states should provide adequate subvention for any AT&amp;C losses above the targets</a:t>
            </a:r>
            <a:endParaRPr lang="en-IN" sz="2000" dirty="0" smtClean="0">
              <a:solidFill>
                <a:schemeClr val="accent2"/>
              </a:solidFill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1686910" y="333702"/>
            <a:ext cx="8418787" cy="375746"/>
          </a:xfrm>
          <a:prstGeom prst="star32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DA0000"/>
              </a:buClr>
              <a:buSzPct val="70000"/>
              <a:buNone/>
            </a:pPr>
            <a:r>
              <a:rPr lang="en-IN" b="1" dirty="0" smtClean="0">
                <a:solidFill>
                  <a:schemeClr val="tx1"/>
                </a:solidFill>
              </a:rPr>
              <a:t>A  Mixed  Bag  of  Discom’s  Performance !!!</a:t>
            </a:r>
            <a:endParaRPr lang="en-IN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738" y="990220"/>
            <a:ext cx="4682359" cy="20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247280" y="1505517"/>
            <a:ext cx="355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/>
              <a:t>POWERLESS  AREAS</a:t>
            </a:r>
          </a:p>
          <a:p>
            <a:pPr marL="182563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IN" sz="1400" dirty="0" smtClean="0"/>
              <a:t> Daily Load Shedding</a:t>
            </a:r>
          </a:p>
          <a:p>
            <a:pPr marL="182563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IN" sz="1400" dirty="0" smtClean="0"/>
              <a:t> Unplanned Outages</a:t>
            </a:r>
          </a:p>
          <a:p>
            <a:r>
              <a:rPr lang="en-IN" sz="1400" i="1" dirty="0" smtClean="0"/>
              <a:t>...norm in large parts of country</a:t>
            </a:r>
            <a:endParaRPr lang="en-IN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961588" y="2496117"/>
            <a:ext cx="391350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…1% Peak Shortage  (YTM Sep’17)</a:t>
            </a:r>
          </a:p>
          <a:p>
            <a:pPr algn="ctr"/>
            <a:r>
              <a:rPr lang="en-I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 Ground Reality ???)</a:t>
            </a:r>
            <a:endParaRPr lang="en-IN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6112" y="5144737"/>
            <a:ext cx="42672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~260million people w/o electricity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6486" y="4343322"/>
            <a:ext cx="4714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IN" sz="1400" dirty="0" smtClean="0"/>
              <a:t>Areas without electricity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IN" sz="1400" dirty="0" smtClean="0"/>
              <a:t>Electrified areas with high New Connection pendency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IN" sz="1400" dirty="0" smtClean="0"/>
              <a:t>Unelectrified Villages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5470634" y="2144096"/>
            <a:ext cx="2077190" cy="1728007"/>
            <a:chOff x="3658917" y="1676969"/>
            <a:chExt cx="1917604" cy="191135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58917" y="1676969"/>
              <a:ext cx="1917604" cy="1911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84319" y="2215363"/>
              <a:ext cx="1066800" cy="834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ounded Rectangle 13"/>
          <p:cNvSpPr/>
          <p:nvPr/>
        </p:nvSpPr>
        <p:spPr>
          <a:xfrm>
            <a:off x="1348561" y="3857309"/>
            <a:ext cx="2560320" cy="3657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latin typeface="Arial" pitchFamily="34" charset="0"/>
                <a:cs typeface="Arial" pitchFamily="34" charset="0"/>
              </a:rPr>
              <a:t>ACCESS</a:t>
            </a:r>
            <a:endParaRPr lang="en-IN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461332" y="1114098"/>
            <a:ext cx="2560320" cy="3657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latin typeface="Arial" pitchFamily="34" charset="0"/>
                <a:cs typeface="Arial" pitchFamily="34" charset="0"/>
              </a:rPr>
              <a:t>AVAILABILITY</a:t>
            </a:r>
            <a:endParaRPr lang="en-IN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7021" y="4087732"/>
            <a:ext cx="58332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1400" dirty="0" smtClean="0"/>
              <a:t>  Distribution contributes 80% of losses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1400" dirty="0" smtClean="0"/>
              <a:t>  FRPs failed to curb financial mess of state discoms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1400" dirty="0" smtClean="0"/>
              <a:t> “Rampant Power Theft”  - plaguing society at large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1400" dirty="0" smtClean="0"/>
              <a:t>   ‘Ability to Pay’ still driven by the Purchasing Power Parity (PPP)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4340" y="5124165"/>
            <a:ext cx="42672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SEBs surviving on Govt aid/ subsidy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870760" y="3634906"/>
            <a:ext cx="2560320" cy="3657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latin typeface="Arial" pitchFamily="34" charset="0"/>
                <a:cs typeface="Arial" pitchFamily="34" charset="0"/>
              </a:rPr>
              <a:t>AFFORDABILITY</a:t>
            </a:r>
            <a:endParaRPr lang="en-IN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0909" y="6179127"/>
            <a:ext cx="396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dirty="0" smtClean="0"/>
              <a:t>Source : World Wide Web</a:t>
            </a:r>
            <a:endParaRPr lang="en-IN" sz="1100" dirty="0"/>
          </a:p>
        </p:txBody>
      </p:sp>
      <p:sp>
        <p:nvSpPr>
          <p:cNvPr id="23" name="Rectangle 22"/>
          <p:cNvSpPr/>
          <p:nvPr/>
        </p:nvSpPr>
        <p:spPr>
          <a:xfrm>
            <a:off x="1191490" y="5517932"/>
            <a:ext cx="10612583" cy="6511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4950" indent="-234950" algn="ctr"/>
            <a:r>
              <a:rPr lang="en-US" b="1" dirty="0" smtClean="0">
                <a:solidFill>
                  <a:schemeClr val="bg1"/>
                </a:solidFill>
              </a:rPr>
              <a:t> ~800 million Indians use traditional fuels for cooking /general heating needs </a:t>
            </a:r>
          </a:p>
          <a:p>
            <a:pPr marL="234950" indent="-234950" algn="ctr"/>
            <a:r>
              <a:rPr lang="en-US" b="1" i="1" dirty="0" smtClean="0">
                <a:solidFill>
                  <a:schemeClr val="bg1"/>
                </a:solidFill>
                <a:sym typeface="Wingdings" pitchFamily="2" charset="2"/>
              </a:rPr>
              <a:t>     </a:t>
            </a:r>
            <a:r>
              <a:rPr lang="en-US" b="1" i="1" dirty="0" smtClean="0">
                <a:solidFill>
                  <a:schemeClr val="bg1"/>
                </a:solidFill>
              </a:rPr>
              <a:t> 80 billion KWh generated by DG sets annually (~15 million tons of diesel oil)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2AFE-8C02-4AD5-AB18-6AC97B5839D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755651" y="228600"/>
            <a:ext cx="112162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en-US" sz="2800" b="1" i="1" dirty="0" smtClean="0">
                <a:solidFill>
                  <a:srgbClr val="FF0000"/>
                </a:solidFill>
              </a:rPr>
              <a:t>Reality Check…</a:t>
            </a:r>
            <a:endParaRPr lang="en-US" altLang="en-US" sz="2000" i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2137" y="2801282"/>
            <a:ext cx="4698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buClr>
                <a:srgbClr val="FF0000"/>
              </a:buClr>
            </a:pPr>
            <a:r>
              <a:rPr lang="en-IN" sz="1200" i="1" dirty="0" err="1" smtClean="0"/>
              <a:t>Ahmedabad</a:t>
            </a:r>
            <a:r>
              <a:rPr lang="en-IN" sz="1200" i="1" dirty="0" smtClean="0"/>
              <a:t> , </a:t>
            </a:r>
            <a:r>
              <a:rPr lang="en-IN" sz="1200" i="1" dirty="0" err="1" smtClean="0"/>
              <a:t>Gandhinagar</a:t>
            </a:r>
            <a:r>
              <a:rPr lang="en-IN" sz="1200" i="1" dirty="0" smtClean="0"/>
              <a:t>, </a:t>
            </a:r>
            <a:r>
              <a:rPr lang="en-IN" sz="1200" i="1" dirty="0" err="1" smtClean="0"/>
              <a:t>Surat</a:t>
            </a:r>
            <a:r>
              <a:rPr lang="en-IN" sz="1200" i="1" dirty="0" smtClean="0"/>
              <a:t> , Mumbai, </a:t>
            </a:r>
            <a:r>
              <a:rPr lang="en-IN" sz="1200" i="1" dirty="0" err="1" smtClean="0"/>
              <a:t>Kolkatta</a:t>
            </a:r>
            <a:r>
              <a:rPr lang="en-IN" sz="1200" i="1" dirty="0" smtClean="0"/>
              <a:t>…</a:t>
            </a:r>
            <a:endParaRPr lang="en-IN" sz="1200" i="1" dirty="0"/>
          </a:p>
        </p:txBody>
      </p:sp>
      <p:sp>
        <p:nvSpPr>
          <p:cNvPr id="22" name="5-Point Star 21"/>
          <p:cNvSpPr/>
          <p:nvPr/>
        </p:nvSpPr>
        <p:spPr>
          <a:xfrm>
            <a:off x="4871544" y="1939159"/>
            <a:ext cx="173422" cy="20495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1539764" y="2895600"/>
            <a:ext cx="173422" cy="20495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0717" y="1497724"/>
            <a:ext cx="4541283" cy="3815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8CB8-B8B5-4AE4-946A-8C0BAD53D8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5568" y="4035972"/>
            <a:ext cx="6747646" cy="1212116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1950" indent="-361950" algn="ctr">
              <a:buClr>
                <a:srgbClr val="FF0000"/>
              </a:buClr>
            </a:pPr>
            <a:r>
              <a:rPr lang="en-IN" sz="2000" dirty="0" smtClean="0"/>
              <a:t>Privatisation has shown commendable operational improvement despite this </a:t>
            </a:r>
            <a:r>
              <a:rPr lang="en-IN" sz="2000" b="1" dirty="0" smtClean="0">
                <a:solidFill>
                  <a:srgbClr val="FF0000"/>
                </a:solidFill>
              </a:rPr>
              <a:t>NO Privatisation (PPP) has taken place </a:t>
            </a:r>
            <a:r>
              <a:rPr lang="en-IN" sz="2000" dirty="0" smtClean="0"/>
              <a:t>post enactment of the Electricity Act 2003</a:t>
            </a:r>
            <a:endParaRPr lang="en-IN" sz="2000" b="1" dirty="0" smtClean="0">
              <a:solidFill>
                <a:schemeClr val="accent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55651" y="228600"/>
            <a:ext cx="112162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en-US" sz="2800" b="1" dirty="0" smtClean="0">
                <a:solidFill>
                  <a:srgbClr val="FF0000"/>
                </a:solidFill>
              </a:rPr>
              <a:t>State Board Performance…</a:t>
            </a:r>
            <a:endParaRPr lang="en-US" altLang="en-US" sz="2000" i="1" dirty="0">
              <a:solidFill>
                <a:srgbClr val="FF0000"/>
              </a:solidFill>
            </a:endParaRPr>
          </a:p>
        </p:txBody>
      </p:sp>
      <p:sp>
        <p:nvSpPr>
          <p:cNvPr id="70658" name="AutoShape 2" descr="Related image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772506" y="1020834"/>
            <a:ext cx="699989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IN" sz="2000" b="1" dirty="0" smtClean="0">
                <a:solidFill>
                  <a:schemeClr val="accent2">
                    <a:lumMod val="50000"/>
                  </a:schemeClr>
                </a:solidFill>
              </a:rPr>
              <a:t>90% of DISCOMs </a:t>
            </a:r>
            <a:r>
              <a:rPr lang="en-IN" sz="2000" b="1" dirty="0" smtClean="0"/>
              <a:t>are with State Governments; </a:t>
            </a:r>
            <a:r>
              <a:rPr lang="en-IN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majority are</a:t>
            </a:r>
            <a:r>
              <a:rPr lang="en-IN" sz="2000" b="1" dirty="0" smtClean="0"/>
              <a:t>:</a:t>
            </a:r>
          </a:p>
          <a:p>
            <a:pPr marL="361950" indent="-36195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M"/>
              <a:tabLst>
                <a:tab pos="268288" algn="l"/>
              </a:tabLst>
            </a:pPr>
            <a:r>
              <a:rPr lang="en-I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high on losses  &amp; costs</a:t>
            </a:r>
          </a:p>
          <a:p>
            <a:pPr marL="361950" indent="-36195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M"/>
              <a:tabLst>
                <a:tab pos="268288" algn="l"/>
              </a:tabLst>
            </a:pPr>
            <a:r>
              <a:rPr lang="en-I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higher on tariffs &amp; heavily subsidised</a:t>
            </a:r>
          </a:p>
          <a:p>
            <a:pPr marL="361950" indent="-36195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M"/>
              <a:tabLst>
                <a:tab pos="268288" algn="l"/>
              </a:tabLst>
            </a:pPr>
            <a:r>
              <a:rPr lang="en-I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low on Operational Efficiency , n/w reliability..</a:t>
            </a:r>
          </a:p>
          <a:p>
            <a:pPr marL="361950" indent="-36195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M"/>
              <a:tabLst>
                <a:tab pos="268288" algn="l"/>
              </a:tabLst>
            </a:pPr>
            <a:r>
              <a:rPr lang="en-I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minimal adherence to SOPs / Supply Codes  &amp; 24X7 Supply</a:t>
            </a:r>
          </a:p>
          <a:p>
            <a:pPr marL="361950" indent="-36195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M"/>
              <a:tabLst>
                <a:tab pos="268288" algn="l"/>
              </a:tabLst>
            </a:pPr>
            <a:r>
              <a:rPr lang="en-I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lack innovation for customer convenience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2508" y="5659839"/>
            <a:ext cx="1138795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1950" indent="-361950" algn="ctr">
              <a:buClr>
                <a:srgbClr val="FF0000"/>
              </a:buClr>
            </a:pPr>
            <a:r>
              <a:rPr lang="en-IN" sz="2200" b="1" dirty="0" smtClean="0"/>
              <a:t>Future Of Distribution is Private / PPP Model built on transparency /good governance </a:t>
            </a:r>
          </a:p>
          <a:p>
            <a:pPr marL="361950" indent="-361950" algn="ctr">
              <a:buClr>
                <a:srgbClr val="FF0000"/>
              </a:buClr>
            </a:pPr>
            <a:r>
              <a:rPr lang="en-IN" sz="2200" dirty="0" smtClean="0"/>
              <a:t>....current model is riddled with disputes (Financial /Operational /Legal /Regulatory)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208" y="3066392"/>
            <a:ext cx="7162709" cy="859221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FF0000"/>
              </a:buClr>
              <a:buNone/>
            </a:pPr>
            <a:r>
              <a:rPr lang="en-IN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Challenges…</a:t>
            </a:r>
            <a:endParaRPr lang="en-IN" sz="44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337" y="1481959"/>
            <a:ext cx="2153281" cy="208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Discom Challenges </a:t>
            </a:r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[</a:t>
            </a:r>
            <a:r>
              <a:rPr lang="en-I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Internal]</a:t>
            </a:r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1118" y="851336"/>
            <a:ext cx="8513380" cy="5927834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Clr>
                <a:srgbClr val="002060"/>
              </a:buClr>
              <a:buFont typeface="+mj-lt"/>
              <a:buAutoNum type="arabicParenR"/>
            </a:pPr>
            <a:r>
              <a:rPr lang="en-IN" sz="2000" b="1" dirty="0" smtClean="0">
                <a:solidFill>
                  <a:srgbClr val="C00000"/>
                </a:solidFill>
              </a:rPr>
              <a:t>Financing &amp; associated costs.</a:t>
            </a:r>
            <a:endParaRPr lang="en-IN" sz="2000" dirty="0" smtClean="0">
              <a:solidFill>
                <a:srgbClr val="C00000"/>
              </a:solidFill>
            </a:endParaRPr>
          </a:p>
          <a:p>
            <a:pPr marL="450850" lvl="1" indent="-273050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"/>
            </a:pPr>
            <a:r>
              <a:rPr lang="en-US" sz="1500" b="1" dirty="0" smtClean="0"/>
              <a:t>Highly capital intensive</a:t>
            </a:r>
            <a:endParaRPr lang="en-IN" sz="1500" b="1" dirty="0" smtClean="0"/>
          </a:p>
          <a:p>
            <a:pPr marL="450850" lvl="1" indent="-273050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"/>
            </a:pPr>
            <a:r>
              <a:rPr lang="en-IN" sz="1500" b="1" dirty="0" smtClean="0"/>
              <a:t>Vicious  Cycle trap </a:t>
            </a:r>
            <a:r>
              <a:rPr lang="en-IN" sz="1500" dirty="0" smtClean="0"/>
              <a:t>(</a:t>
            </a:r>
            <a:r>
              <a:rPr lang="en-IN" sz="1500" dirty="0" err="1" smtClean="0"/>
              <a:t>Operat’n</a:t>
            </a:r>
            <a:r>
              <a:rPr lang="en-IN" sz="1500" dirty="0" smtClean="0"/>
              <a:t> Loss funded by high cost Debt)</a:t>
            </a:r>
          </a:p>
          <a:p>
            <a:pPr lvl="0" algn="just">
              <a:lnSpc>
                <a:spcPct val="150000"/>
              </a:lnSpc>
              <a:buClr>
                <a:srgbClr val="002060"/>
              </a:buClr>
              <a:buFont typeface="+mj-lt"/>
              <a:buAutoNum type="arabicParenR"/>
            </a:pPr>
            <a:r>
              <a:rPr lang="en-IN" sz="1800" b="1" dirty="0" smtClean="0">
                <a:solidFill>
                  <a:srgbClr val="C00000"/>
                </a:solidFill>
              </a:rPr>
              <a:t>CAPEX prioritization</a:t>
            </a:r>
          </a:p>
          <a:p>
            <a:pPr lvl="1" algn="just">
              <a:lnSpc>
                <a:spcPct val="150000"/>
              </a:lnSpc>
              <a:buClr>
                <a:srgbClr val="002060"/>
              </a:buClr>
            </a:pPr>
            <a:r>
              <a:rPr lang="en-IN" sz="1500" dirty="0" smtClean="0">
                <a:solidFill>
                  <a:prstClr val="black"/>
                </a:solidFill>
              </a:rPr>
              <a:t>Towards catering to New Demand Growth OR upgrading existing </a:t>
            </a:r>
            <a:r>
              <a:rPr lang="en-IN" sz="1600" dirty="0" smtClean="0"/>
              <a:t>dilapidated </a:t>
            </a:r>
            <a:r>
              <a:rPr lang="en-IN" sz="1500" dirty="0" smtClean="0">
                <a:solidFill>
                  <a:prstClr val="black"/>
                </a:solidFill>
              </a:rPr>
              <a:t>legacy network.</a:t>
            </a:r>
            <a:endParaRPr lang="en-IN" sz="1500" dirty="0" smtClean="0"/>
          </a:p>
          <a:p>
            <a:pPr lvl="0" algn="just">
              <a:lnSpc>
                <a:spcPct val="150000"/>
              </a:lnSpc>
              <a:buClr>
                <a:srgbClr val="002060"/>
              </a:buClr>
              <a:buFont typeface="+mj-lt"/>
              <a:buAutoNum type="arabicParenR"/>
            </a:pPr>
            <a:r>
              <a:rPr lang="en-IN" sz="1800" b="1" dirty="0" smtClean="0">
                <a:solidFill>
                  <a:srgbClr val="C00000"/>
                </a:solidFill>
              </a:rPr>
              <a:t>Human Resource / Skill Development</a:t>
            </a:r>
            <a:r>
              <a:rPr lang="en-IN" sz="1800" b="1" dirty="0" smtClean="0">
                <a:solidFill>
                  <a:schemeClr val="tx2"/>
                </a:solidFill>
              </a:rPr>
              <a:t>: </a:t>
            </a:r>
            <a:endParaRPr lang="en-IN" sz="1800" dirty="0" smtClean="0">
              <a:solidFill>
                <a:schemeClr val="tx2"/>
              </a:solidFill>
            </a:endParaRPr>
          </a:p>
          <a:p>
            <a:pPr marL="450850" lvl="1" indent="-273050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"/>
            </a:pPr>
            <a:r>
              <a:rPr lang="en-US" sz="1500" b="1" dirty="0" smtClean="0"/>
              <a:t>Highest  Man : MW Ratio </a:t>
            </a:r>
            <a:r>
              <a:rPr lang="en-US" sz="1500" dirty="0" smtClean="0"/>
              <a:t>[Urban 1:5 ; Rural 1:10 ]</a:t>
            </a:r>
            <a:endParaRPr lang="en-IN" sz="1500" dirty="0" smtClean="0"/>
          </a:p>
          <a:p>
            <a:pPr marL="450850" lvl="1" indent="-273050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"/>
            </a:pPr>
            <a:r>
              <a:rPr lang="en-US" sz="1500" b="1" dirty="0" smtClean="0"/>
              <a:t>Resistance to change / Industrial Unrest / Union Activity</a:t>
            </a:r>
            <a:r>
              <a:rPr lang="en-US" sz="1500" dirty="0" smtClean="0"/>
              <a:t> </a:t>
            </a:r>
            <a:endParaRPr lang="en-IN" sz="1500" dirty="0" smtClean="0"/>
          </a:p>
          <a:p>
            <a:pPr marL="450850" lvl="1" indent="-273050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"/>
            </a:pPr>
            <a:r>
              <a:rPr lang="en-US" sz="1500" b="1" dirty="0" smtClean="0"/>
              <a:t>Absence of Training programs </a:t>
            </a:r>
            <a:r>
              <a:rPr lang="en-US" sz="1500" dirty="0" smtClean="0"/>
              <a:t>for all levels towards  more technological advances </a:t>
            </a:r>
          </a:p>
          <a:p>
            <a:pPr lvl="0" algn="just">
              <a:lnSpc>
                <a:spcPct val="150000"/>
              </a:lnSpc>
              <a:buClr>
                <a:srgbClr val="002060"/>
              </a:buClr>
              <a:buFont typeface="+mj-lt"/>
              <a:buAutoNum type="arabicParenR"/>
            </a:pPr>
            <a:r>
              <a:rPr lang="en-IN" sz="1800" b="1" dirty="0" smtClean="0">
                <a:solidFill>
                  <a:srgbClr val="C00000"/>
                </a:solidFill>
              </a:rPr>
              <a:t>Lack Of Innovation</a:t>
            </a:r>
            <a:r>
              <a:rPr lang="en-IN" sz="1800" b="1" dirty="0" smtClean="0">
                <a:solidFill>
                  <a:srgbClr val="1F497D"/>
                </a:solidFill>
              </a:rPr>
              <a:t> : </a:t>
            </a:r>
          </a:p>
          <a:p>
            <a:pPr marL="450850" lvl="1" indent="-273050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"/>
            </a:pPr>
            <a:r>
              <a:rPr lang="en-IN" sz="1500" dirty="0" smtClean="0"/>
              <a:t>“Distribution: Weakest link with </a:t>
            </a:r>
            <a:r>
              <a:rPr lang="en-IN" sz="1500" b="1" dirty="0" smtClean="0"/>
              <a:t>least focus on R&amp;D / Innovation</a:t>
            </a:r>
            <a:r>
              <a:rPr lang="en-IN" sz="1500" dirty="0" smtClean="0"/>
              <a:t>”</a:t>
            </a:r>
          </a:p>
          <a:p>
            <a:pPr marL="450850" lvl="1" indent="-273050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"/>
            </a:pPr>
            <a:r>
              <a:rPr lang="en-IN" sz="1500" b="1" dirty="0" smtClean="0"/>
              <a:t>Piece meal Development</a:t>
            </a:r>
            <a:r>
              <a:rPr lang="en-IN" sz="1500" dirty="0" smtClean="0"/>
              <a:t> : Equipment / Meter/ IT Upgradation instead of complete turnaround</a:t>
            </a:r>
          </a:p>
          <a:p>
            <a:pPr marL="450850" lvl="1" indent="-273050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"/>
            </a:pPr>
            <a:r>
              <a:rPr lang="en-IN" sz="1500" dirty="0" smtClean="0"/>
              <a:t>Full / Partial </a:t>
            </a:r>
            <a:r>
              <a:rPr lang="en-IN" sz="1500" b="1" dirty="0" smtClean="0"/>
              <a:t>Cost Disallowances </a:t>
            </a:r>
            <a:r>
              <a:rPr lang="en-IN" sz="1500" dirty="0" smtClean="0"/>
              <a:t>-  Risk to be borne by the discoms/ promoters / developer.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AB4D36-5F4A-4A6A-B9FA-FA68BA46AD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3250" name="AutoShape 2" descr="Related image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3252" name="AutoShape 4" descr="Related image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3254" name="AutoShape 6" descr="Related image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32-Point Star 8"/>
          <p:cNvSpPr/>
          <p:nvPr/>
        </p:nvSpPr>
        <p:spPr>
          <a:xfrm>
            <a:off x="894192" y="4000291"/>
            <a:ext cx="2385036" cy="1848716"/>
          </a:xfrm>
          <a:prstGeom prst="star32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Most empirical performance ratios out of line</a:t>
            </a: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Discom Challenges  [External]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1671" y="850158"/>
            <a:ext cx="9527628" cy="600784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Clr>
                <a:schemeClr val="tx2"/>
              </a:buClr>
              <a:buFont typeface="+mj-lt"/>
              <a:buAutoNum type="arabicParenR"/>
            </a:pPr>
            <a:r>
              <a:rPr lang="en-IN" sz="2000" b="1" dirty="0" smtClean="0">
                <a:solidFill>
                  <a:srgbClr val="C00000"/>
                </a:solidFill>
              </a:rPr>
              <a:t>Electricity Tariff: </a:t>
            </a:r>
            <a:r>
              <a:rPr lang="en-IN" sz="2000" b="1" dirty="0" smtClean="0">
                <a:solidFill>
                  <a:srgbClr val="FF0000"/>
                </a:solidFill>
              </a:rPr>
              <a:t> </a:t>
            </a:r>
            <a:r>
              <a:rPr lang="en-IN" sz="1600" dirty="0" smtClean="0"/>
              <a:t>Socio-political sensitive issue. Domestic / Agriculture tariffs heavily subsidised.</a:t>
            </a:r>
          </a:p>
          <a:p>
            <a:pPr lvl="0">
              <a:lnSpc>
                <a:spcPct val="150000"/>
              </a:lnSpc>
              <a:buClr>
                <a:schemeClr val="tx2"/>
              </a:buClr>
              <a:buFont typeface="+mj-lt"/>
              <a:buAutoNum type="arabicParenR"/>
            </a:pPr>
            <a:r>
              <a:rPr lang="en-IN" sz="2000" b="1" dirty="0" smtClean="0">
                <a:solidFill>
                  <a:srgbClr val="C00000"/>
                </a:solidFill>
              </a:rPr>
              <a:t>Optimizing REAL COST of Power </a:t>
            </a:r>
            <a:r>
              <a:rPr lang="en-US" sz="1600" b="1" dirty="0" smtClean="0"/>
              <a:t>: </a:t>
            </a:r>
            <a:r>
              <a:rPr lang="en-IN" sz="1600" dirty="0" smtClean="0"/>
              <a:t>Efficient &amp; progressive Discoms battling with burden of high cost PPAs instead of being allowed to renegotiate existing</a:t>
            </a:r>
          </a:p>
          <a:p>
            <a:pPr lvl="0">
              <a:lnSpc>
                <a:spcPct val="150000"/>
              </a:lnSpc>
              <a:buClr>
                <a:schemeClr val="tx2"/>
              </a:buClr>
              <a:buFont typeface="+mj-lt"/>
              <a:buAutoNum type="arabicParenR"/>
            </a:pPr>
            <a:r>
              <a:rPr lang="en-IN" sz="2000" b="1" dirty="0" smtClean="0">
                <a:solidFill>
                  <a:srgbClr val="C00000"/>
                </a:solidFill>
              </a:rPr>
              <a:t>Societal Environment : </a:t>
            </a:r>
            <a:endParaRPr lang="en-IN" sz="2000" dirty="0" smtClean="0">
              <a:solidFill>
                <a:srgbClr val="C00000"/>
              </a:solidFill>
            </a:endParaRPr>
          </a:p>
          <a:p>
            <a:pPr marL="450850" lvl="1" indent="-2730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"/>
            </a:pPr>
            <a:r>
              <a:rPr lang="en-US" sz="1600" dirty="0" smtClean="0"/>
              <a:t>Theft Control – high community resistance with minimal political/ police support . </a:t>
            </a:r>
            <a:endParaRPr lang="en-IN" sz="1600" dirty="0" smtClean="0"/>
          </a:p>
          <a:p>
            <a:pPr marL="450850" lvl="1" indent="-2730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"/>
            </a:pPr>
            <a:r>
              <a:rPr lang="en-US" sz="1600" dirty="0" smtClean="0"/>
              <a:t>Land Usage – minimal Policy framework for n/w extension</a:t>
            </a:r>
            <a:endParaRPr lang="en-IN" sz="1600" dirty="0" smtClean="0"/>
          </a:p>
          <a:p>
            <a:pPr lvl="0">
              <a:lnSpc>
                <a:spcPct val="150000"/>
              </a:lnSpc>
              <a:buClr>
                <a:schemeClr val="tx2"/>
              </a:buClr>
              <a:buFont typeface="+mj-lt"/>
              <a:buAutoNum type="arabicParenR"/>
            </a:pPr>
            <a:r>
              <a:rPr lang="en-IN" sz="2000" b="1" dirty="0" smtClean="0">
                <a:solidFill>
                  <a:srgbClr val="C00000"/>
                </a:solidFill>
              </a:rPr>
              <a:t>Regulatory Environment : </a:t>
            </a:r>
            <a:endParaRPr lang="en-IN" sz="2000" dirty="0" smtClean="0">
              <a:solidFill>
                <a:srgbClr val="C00000"/>
              </a:solidFill>
            </a:endParaRPr>
          </a:p>
          <a:p>
            <a:pPr marL="450850" lvl="1" indent="-2730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"/>
            </a:pPr>
            <a:r>
              <a:rPr lang="en-US" sz="1600" b="1" dirty="0" smtClean="0"/>
              <a:t>Unrealistic</a:t>
            </a:r>
            <a:r>
              <a:rPr lang="en-US" sz="1600" dirty="0" smtClean="0"/>
              <a:t> , </a:t>
            </a:r>
            <a:r>
              <a:rPr lang="en-US" sz="1600" b="1" dirty="0" smtClean="0"/>
              <a:t>Inadequate</a:t>
            </a:r>
            <a:r>
              <a:rPr lang="en-US" sz="1600" dirty="0" smtClean="0"/>
              <a:t> &amp; </a:t>
            </a:r>
            <a:r>
              <a:rPr lang="en-US" sz="1600" b="1" dirty="0" smtClean="0"/>
              <a:t>non-cost reflective tariffs</a:t>
            </a:r>
            <a:endParaRPr lang="en-IN" sz="1600" dirty="0" smtClean="0"/>
          </a:p>
          <a:p>
            <a:pPr marL="450850" lvl="1" indent="-2730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"/>
            </a:pPr>
            <a:r>
              <a:rPr lang="en-US" sz="1600" dirty="0" smtClean="0"/>
              <a:t>The “</a:t>
            </a:r>
            <a:r>
              <a:rPr lang="en-US" sz="1600" b="1" dirty="0" smtClean="0"/>
              <a:t>projection-based” Return</a:t>
            </a:r>
            <a:r>
              <a:rPr lang="en-US" sz="1600" dirty="0" smtClean="0"/>
              <a:t>, has a book-entry while in actual, the deficits keep on mounting.</a:t>
            </a:r>
            <a:endParaRPr lang="en-IN" sz="1600" dirty="0" smtClean="0"/>
          </a:p>
          <a:p>
            <a:pPr marL="450850" lvl="1" indent="-2730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"/>
            </a:pPr>
            <a:r>
              <a:rPr lang="en-IN" sz="1600" dirty="0" smtClean="0"/>
              <a:t>Overlooking / </a:t>
            </a:r>
            <a:r>
              <a:rPr lang="en-IN" sz="1600" b="1" dirty="0" smtClean="0"/>
              <a:t>Defiance of the statutory orders </a:t>
            </a:r>
            <a:r>
              <a:rPr lang="en-IN" sz="1600" dirty="0" smtClean="0"/>
              <a:t>(ATE/HC/SC) by the state regulator.</a:t>
            </a:r>
          </a:p>
          <a:p>
            <a:pPr marL="450850" lvl="1" indent="-2730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"/>
            </a:pPr>
            <a:r>
              <a:rPr lang="en-IN" sz="1600" dirty="0" smtClean="0"/>
              <a:t>Strong </a:t>
            </a:r>
            <a:r>
              <a:rPr lang="en-IN" sz="1600" b="1" dirty="0" smtClean="0"/>
              <a:t>disconnect between CERC &amp; SERC </a:t>
            </a:r>
            <a:r>
              <a:rPr lang="en-IN" sz="1600" dirty="0" smtClean="0"/>
              <a:t>thereby weakening discom &amp; hence sector as a whole. </a:t>
            </a:r>
          </a:p>
          <a:p>
            <a:pPr marL="450850" lvl="1" indent="-2730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"/>
            </a:pPr>
            <a:r>
              <a:rPr lang="en-IN" sz="1600" dirty="0" smtClean="0"/>
              <a:t>Policy </a:t>
            </a:r>
            <a:r>
              <a:rPr lang="en-IN" sz="1600" b="1" dirty="0" smtClean="0"/>
              <a:t>discriminating between Public and Private DISCOMs</a:t>
            </a:r>
            <a:r>
              <a:rPr lang="en-IN" sz="1600" dirty="0" smtClean="0"/>
              <a:t>, benefitting end consumers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AB4D36-5F4A-4A6A-B9FA-FA68BA46AD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0482" name="AutoShape 2" descr="Image result for external challenges + clipart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441" y="2156345"/>
            <a:ext cx="1999822" cy="217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838598" y="371211"/>
            <a:ext cx="8636478" cy="4572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b="1" dirty="0" smtClean="0">
                <a:latin typeface="+mn-lt"/>
                <a:cs typeface="Arial" charset="0"/>
              </a:rPr>
              <a:t>Parity with </a:t>
            </a:r>
            <a:r>
              <a:rPr lang="en-US" dirty="0" smtClean="0">
                <a:solidFill>
                  <a:srgbClr val="FF0000"/>
                </a:solidFill>
                <a:latin typeface="+mn-lt"/>
                <a:cs typeface="Arial" charset="0"/>
              </a:rPr>
              <a:t>Generation / Transmission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0978" y="5749640"/>
            <a:ext cx="11419490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chemeClr val="bg1"/>
                </a:solidFill>
              </a:rPr>
              <a:t>Reduce Disparity Across the Power Chain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1951" y="1108370"/>
            <a:ext cx="10014244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2AFE-8C02-4AD5-AB18-6AC97B5839D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6690" y="1374207"/>
            <a:ext cx="5775012" cy="442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Chart 5"/>
          <p:cNvGraphicFramePr/>
          <p:nvPr/>
        </p:nvGraphicFramePr>
        <p:xfrm>
          <a:off x="1135116" y="1103586"/>
          <a:ext cx="5600811" cy="336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241" y="220640"/>
            <a:ext cx="10972800" cy="563563"/>
          </a:xfrm>
        </p:spPr>
        <p:txBody>
          <a:bodyPr/>
          <a:lstStyle/>
          <a:p>
            <a:r>
              <a:rPr lang="en-IN" sz="2400" dirty="0" smtClean="0"/>
              <a:t>Per Capita Electricity consumption </a:t>
            </a:r>
            <a:endParaRPr lang="en-IN" sz="2400" b="0" i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B5C78C-F070-4EC3-9743-4468D236335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-1464538" y="3484413"/>
            <a:ext cx="48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200" dirty="0" smtClean="0"/>
              <a:t>Per capita annual electricity consumption    (kWh, 2015)</a:t>
            </a:r>
            <a:endParaRPr lang="en-IN" sz="12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6448096" y="2806262"/>
          <a:ext cx="5486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369503" y="4307654"/>
            <a:ext cx="1317293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588704" y="4004460"/>
            <a:ext cx="1317293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823669" y="3364713"/>
            <a:ext cx="1317293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xplosion 2 21"/>
          <p:cNvSpPr/>
          <p:nvPr/>
        </p:nvSpPr>
        <p:spPr>
          <a:xfrm>
            <a:off x="1939203" y="4256698"/>
            <a:ext cx="2427889" cy="1660208"/>
          </a:xfrm>
          <a:prstGeom prst="irregularSeal2">
            <a:avLst/>
          </a:prstGeom>
          <a:ln>
            <a:solidFill>
              <a:srgbClr val="F0502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u="sng" dirty="0" smtClean="0">
                <a:solidFill>
                  <a:schemeClr val="accent1"/>
                </a:solidFill>
              </a:rPr>
              <a:t>1075 kWh / capita </a:t>
            </a:r>
          </a:p>
          <a:p>
            <a:pPr algn="ctr"/>
            <a:r>
              <a:rPr lang="en-IN" sz="1400" b="1" dirty="0" smtClean="0">
                <a:solidFill>
                  <a:schemeClr val="accent1"/>
                </a:solidFill>
              </a:rPr>
              <a:t>in Yr 2016</a:t>
            </a:r>
          </a:p>
        </p:txBody>
      </p:sp>
      <p:sp>
        <p:nvSpPr>
          <p:cNvPr id="23" name="32-Point Star 22"/>
          <p:cNvSpPr/>
          <p:nvPr/>
        </p:nvSpPr>
        <p:spPr>
          <a:xfrm>
            <a:off x="9711559" y="1203428"/>
            <a:ext cx="2385830" cy="2014835"/>
          </a:xfrm>
          <a:prstGeom prst="star32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1600" b="1" u="sng" dirty="0" smtClean="0">
                <a:solidFill>
                  <a:schemeClr val="accent1"/>
                </a:solidFill>
              </a:rPr>
              <a:t>Aspiration </a:t>
            </a:r>
          </a:p>
          <a:p>
            <a:pPr algn="ctr"/>
            <a:r>
              <a:rPr lang="en-IN" sz="1600" b="1" dirty="0" smtClean="0">
                <a:solidFill>
                  <a:srgbClr val="FF0000"/>
                </a:solidFill>
              </a:rPr>
              <a:t>~2000 kWh / capita</a:t>
            </a:r>
          </a:p>
          <a:p>
            <a:pPr algn="ctr"/>
            <a:r>
              <a:rPr lang="en-IN" sz="1600" dirty="0" smtClean="0">
                <a:solidFill>
                  <a:srgbClr val="FF0000"/>
                </a:solidFill>
              </a:rPr>
              <a:t>by Yr 2024</a:t>
            </a:r>
            <a:endParaRPr lang="en-IN" sz="1600" dirty="0">
              <a:solidFill>
                <a:srgbClr val="FF0000"/>
              </a:solidFill>
            </a:endParaRPr>
          </a:p>
        </p:txBody>
      </p:sp>
      <p:sp>
        <p:nvSpPr>
          <p:cNvPr id="1026" name="AutoShape 2" descr="Image result for curved arrow orange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28" name="AutoShape 4" descr="Image result for curved arrow orange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0" name="AutoShape 6" descr="Related image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" name="32-Point Star 27"/>
          <p:cNvSpPr/>
          <p:nvPr/>
        </p:nvSpPr>
        <p:spPr>
          <a:xfrm>
            <a:off x="8050114" y="4462785"/>
            <a:ext cx="2285902" cy="1093768"/>
          </a:xfrm>
          <a:prstGeom prst="star32">
            <a:avLst/>
          </a:prstGeom>
          <a:solidFill>
            <a:srgbClr val="FFFF00"/>
          </a:solidFill>
          <a:ln>
            <a:solidFill>
              <a:srgbClr val="F0502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600" b="1" i="1" dirty="0" smtClean="0"/>
              <a:t>Required </a:t>
            </a:r>
          </a:p>
          <a:p>
            <a:pPr algn="ctr"/>
            <a:r>
              <a:rPr lang="en-IN" sz="1600" b="1" i="1" dirty="0" smtClean="0"/>
              <a:t>Investment</a:t>
            </a:r>
            <a:endParaRPr lang="en-IN" sz="1600" b="1" i="1" dirty="0"/>
          </a:p>
        </p:txBody>
      </p:sp>
      <p:sp>
        <p:nvSpPr>
          <p:cNvPr id="31" name="Rectangle 30"/>
          <p:cNvSpPr/>
          <p:nvPr/>
        </p:nvSpPr>
        <p:spPr>
          <a:xfrm>
            <a:off x="3282731" y="6161064"/>
            <a:ext cx="8432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/>
            <a:r>
              <a:rPr lang="en-IN" sz="900" i="1" dirty="0" smtClean="0"/>
              <a:t> At Rs 10 Cr/MW (6 Cr Gen. capacity, 1.5 Cr </a:t>
            </a:r>
            <a:r>
              <a:rPr lang="en-IN" sz="900" i="1" dirty="0" err="1" smtClean="0"/>
              <a:t>X’mission</a:t>
            </a:r>
            <a:r>
              <a:rPr lang="en-IN" sz="900" i="1" dirty="0" smtClean="0"/>
              <a:t>, and ~2.5 Cr Distribution </a:t>
            </a:r>
            <a:r>
              <a:rPr lang="en-IN" sz="900" i="1" dirty="0" err="1" smtClean="0"/>
              <a:t>CapEx</a:t>
            </a:r>
            <a:r>
              <a:rPr lang="en-IN" sz="900" i="1" dirty="0" smtClean="0"/>
              <a:t> - smart meters, etc.)</a:t>
            </a:r>
            <a:endParaRPr lang="en-IN" sz="900" i="1" dirty="0"/>
          </a:p>
        </p:txBody>
      </p:sp>
      <p:sp>
        <p:nvSpPr>
          <p:cNvPr id="19" name="Rectangle 18"/>
          <p:cNvSpPr/>
          <p:nvPr/>
        </p:nvSpPr>
        <p:spPr>
          <a:xfrm>
            <a:off x="1446205" y="5775941"/>
            <a:ext cx="4323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1400" dirty="0" smtClean="0"/>
              <a:t> 1/3</a:t>
            </a:r>
            <a:r>
              <a:rPr lang="en-IN" sz="1400" baseline="30000" dirty="0" smtClean="0"/>
              <a:t>rd</a:t>
            </a:r>
            <a:r>
              <a:rPr lang="en-IN" sz="1400" dirty="0" smtClean="0"/>
              <a:t>  of Global Average</a:t>
            </a:r>
            <a:endParaRPr lang="en-IN" sz="14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1400" dirty="0" smtClean="0"/>
              <a:t> Increase @ 6% CAGR in the last decade</a:t>
            </a:r>
            <a:endParaRPr lang="en-IN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9821926" y="6653053"/>
            <a:ext cx="2364828" cy="1734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200" i="1" dirty="0" smtClean="0">
                <a:solidFill>
                  <a:schemeClr val="bg1">
                    <a:lumMod val="50000"/>
                  </a:schemeClr>
                </a:solidFill>
              </a:rPr>
              <a:t>Source : Wold Wide Web</a:t>
            </a:r>
            <a:endParaRPr lang="en-IN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7721600" y="5249939"/>
            <a:ext cx="2946400" cy="536031"/>
          </a:xfrm>
          <a:prstGeom prst="horizontalScroll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/>
              <a:t>Rs ~30* lakh </a:t>
            </a:r>
            <a:r>
              <a:rPr lang="en-IN" sz="2000" b="1" dirty="0" err="1" smtClean="0"/>
              <a:t>Crs</a:t>
            </a:r>
            <a:endParaRPr lang="en-IN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6771" y="1091855"/>
            <a:ext cx="1545229" cy="143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Demand  Revival ….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135" y="1112762"/>
            <a:ext cx="9377858" cy="137818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I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Getting </a:t>
            </a:r>
            <a:r>
              <a:rPr lang="en-IN" sz="2000" b="1" dirty="0" smtClean="0">
                <a:solidFill>
                  <a:srgbClr val="C00000"/>
                </a:solidFill>
              </a:rPr>
              <a:t>UDAY</a:t>
            </a:r>
            <a:r>
              <a:rPr lang="en-I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 track on Operational Issues - 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  <a:buNone/>
            </a:pPr>
            <a:r>
              <a:rPr lang="en-IN" sz="2400" i="1" dirty="0" smtClean="0"/>
              <a:t>	</a:t>
            </a:r>
            <a:r>
              <a:rPr lang="en-IN" sz="2000" i="1" dirty="0" smtClean="0"/>
              <a:t>Post 2019, tariff fixation to be based on UDAY targets; &amp; states to provide adequate subvention for any AT&amp;C losses above the targets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2AFE-8C02-4AD5-AB18-6AC97B5839D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5214" y="6010090"/>
            <a:ext cx="1146678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IN" sz="2400" b="1" u="sng" dirty="0" smtClean="0"/>
              <a:t>Demand Revival is imperative to absorb the Idling capacity, and to avoid build-up of Non-Performing Assets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234" y="2766207"/>
            <a:ext cx="9532883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I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IN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Pradhan</a:t>
            </a:r>
            <a:r>
              <a:rPr lang="en-I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N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Mantri</a:t>
            </a:r>
            <a:r>
              <a:rPr lang="en-I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N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Sahaj</a:t>
            </a:r>
            <a:r>
              <a:rPr lang="en-I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N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Bijli</a:t>
            </a:r>
            <a:r>
              <a:rPr lang="en-I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Har </a:t>
            </a:r>
            <a:r>
              <a:rPr lang="en-IN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Ghar</a:t>
            </a:r>
            <a:r>
              <a:rPr lang="en-I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N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Yojana</a:t>
            </a:r>
            <a:r>
              <a:rPr lang="en-I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“</a:t>
            </a:r>
            <a:r>
              <a:rPr lang="en-IN" b="1" dirty="0" smtClean="0">
                <a:solidFill>
                  <a:srgbClr val="C00000"/>
                </a:solidFill>
              </a:rPr>
              <a:t>SAUBHAGYA</a:t>
            </a:r>
            <a:r>
              <a:rPr lang="en-I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endParaRPr lang="en-IN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IN" sz="1600" b="1" i="1" dirty="0" smtClean="0"/>
              <a:t> </a:t>
            </a:r>
            <a:r>
              <a:rPr lang="en-IN" sz="1600" i="1" dirty="0" smtClean="0"/>
              <a:t>Rs 16,320 </a:t>
            </a:r>
            <a:r>
              <a:rPr lang="en-IN" sz="1600" i="1" dirty="0" err="1" smtClean="0"/>
              <a:t>cr</a:t>
            </a:r>
            <a:r>
              <a:rPr lang="en-IN" sz="1600" i="1" dirty="0" smtClean="0"/>
              <a:t> towards electrification over 40 million households (urban/rural) by Dec’18. 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1600" i="1" dirty="0" smtClean="0"/>
              <a:t> Will  add to additional generation / transmission costs…</a:t>
            </a:r>
            <a:endParaRPr lang="en-IN" i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746235" y="3954602"/>
            <a:ext cx="8713076" cy="507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I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Incentivizing consumption for Industrial /  Commercial category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234" y="4906497"/>
            <a:ext cx="861848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IN" b="1" dirty="0" smtClean="0"/>
              <a:t> </a:t>
            </a:r>
            <a:r>
              <a:rPr lang="en-IN" b="1" dirty="0" smtClean="0">
                <a:solidFill>
                  <a:srgbClr val="C00000"/>
                </a:solidFill>
              </a:rPr>
              <a:t>Discourage Diesel </a:t>
            </a:r>
            <a:r>
              <a:rPr lang="en-IN" b="1" dirty="0" err="1" smtClean="0">
                <a:solidFill>
                  <a:srgbClr val="C00000"/>
                </a:solidFill>
              </a:rPr>
              <a:t>Gensets</a:t>
            </a:r>
            <a:r>
              <a:rPr lang="en-IN" b="1" dirty="0" smtClean="0">
                <a:solidFill>
                  <a:srgbClr val="C00000"/>
                </a:solidFill>
              </a:rPr>
              <a:t> </a:t>
            </a:r>
            <a:r>
              <a:rPr lang="en-IN" dirty="0" smtClean="0"/>
              <a:t>for Power backup  </a:t>
            </a:r>
          </a:p>
          <a:p>
            <a:pPr>
              <a:lnSpc>
                <a:spcPct val="100000"/>
              </a:lnSpc>
              <a:buClr>
                <a:srgbClr val="FF0000"/>
              </a:buClr>
              <a:buNone/>
            </a:pPr>
            <a:r>
              <a:rPr lang="en-IN" dirty="0" smtClean="0"/>
              <a:t>      </a:t>
            </a:r>
            <a:r>
              <a:rPr lang="en-IN" i="1" dirty="0" smtClean="0"/>
              <a:t>….Estimated 72 GW of DG based capacity installed is at prohibitive costs</a:t>
            </a:r>
            <a:endParaRPr lang="en-IN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75076" y="2711658"/>
            <a:ext cx="2716924" cy="197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59_T_PGO_TOP100_MICROSOFT_marine16_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101713B3-5571-4800-B865-C09E6B543538}" vid="{F723CE83-65CB-4019-8CC3-CC6EAE7828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0059_T_PGO_TOP100_MICROSOFT_marine16_9</Template>
  <TotalTime>8054</TotalTime>
  <Words>1154</Words>
  <Application>Microsoft Office PowerPoint</Application>
  <PresentationFormat>Custom</PresentationFormat>
  <Paragraphs>148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0059_T_PGO_TOP100_MICROSOFT_marine16_9</vt:lpstr>
      <vt:lpstr>Slide 1</vt:lpstr>
      <vt:lpstr>Slide 2</vt:lpstr>
      <vt:lpstr>Slide 3</vt:lpstr>
      <vt:lpstr>Slide 4</vt:lpstr>
      <vt:lpstr>Discom Challenges [Internal] </vt:lpstr>
      <vt:lpstr>Discom Challenges  [External]</vt:lpstr>
      <vt:lpstr>Parity with Generation / Transmission</vt:lpstr>
      <vt:lpstr>Per Capita Electricity consumption </vt:lpstr>
      <vt:lpstr>Demand  Revival ….</vt:lpstr>
      <vt:lpstr>Slide 10</vt:lpstr>
      <vt:lpstr>Slide 11</vt:lpstr>
      <vt:lpstr>Future Vision ...</vt:lpstr>
      <vt:lpstr>Future Business model....</vt:lpstr>
      <vt:lpstr>Slide 14</vt:lpstr>
      <vt:lpstr>UDAY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my presentation about</dc:title>
  <dc:creator>Sumeet Kakru</dc:creator>
  <cp:lastModifiedBy>40131883</cp:lastModifiedBy>
  <cp:revision>143</cp:revision>
  <dcterms:created xsi:type="dcterms:W3CDTF">2017-05-22T07:22:47Z</dcterms:created>
  <dcterms:modified xsi:type="dcterms:W3CDTF">2017-11-21T08:10:24Z</dcterms:modified>
</cp:coreProperties>
</file>